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8"/>
  </p:notesMasterIdLst>
  <p:sldIdLst>
    <p:sldId id="256" r:id="rId2"/>
    <p:sldId id="262" r:id="rId3"/>
    <p:sldId id="266" r:id="rId4"/>
    <p:sldId id="257" r:id="rId5"/>
    <p:sldId id="260" r:id="rId6"/>
    <p:sldId id="271" r:id="rId7"/>
  </p:sldIdLst>
  <p:sldSz cx="9144000" cy="5143500" type="screen16x9"/>
  <p:notesSz cx="6858000" cy="9144000"/>
  <p:embeddedFontLst>
    <p:embeddedFont>
      <p:font typeface="Bahnschrift" pitchFamily="34" charset="0"/>
      <p:regular r:id="rId9"/>
      <p:bold r:id="rId10"/>
    </p:embeddedFont>
    <p:embeddedFont>
      <p:font typeface="Righteous" charset="0"/>
      <p:regular r:id="rId11"/>
    </p:embeddedFont>
    <p:embeddedFont>
      <p:font typeface="Bebas Neue" charset="0"/>
      <p:regular r:id="rId12"/>
    </p:embeddedFont>
    <p:embeddedFont>
      <p:font typeface="Calibri" pitchFamily="34"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13044442-9F3B-4DB6-A2C7-22DC59A3991D}">
  <a:tblStyle styleId="{13044442-9F3B-4DB6-A2C7-22DC59A3991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19" d="100"/>
          <a:sy n="119" d="100"/>
        </p:scale>
        <p:origin x="-402"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57167868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edab296b82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edab296b8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f0370779cf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f0370779cf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f2779db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f2779db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f0370779c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f0370779c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f26c6b1b82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f26c6b1b82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f58d6fef3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f58d6fef3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1"/>
            </a:gs>
            <a:gs pos="36000">
              <a:schemeClr val="dk1"/>
            </a:gs>
            <a:gs pos="100000">
              <a:schemeClr val="dk2"/>
            </a:gs>
          </a:gsLst>
          <a:lin ang="2700006"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4778500" y="833888"/>
            <a:ext cx="3650400" cy="2741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 name="Google Shape;10;p2"/>
          <p:cNvSpPr txBox="1">
            <a:spLocks noGrp="1"/>
          </p:cNvSpPr>
          <p:nvPr>
            <p:ph type="subTitle" idx="1"/>
          </p:nvPr>
        </p:nvSpPr>
        <p:spPr>
          <a:xfrm>
            <a:off x="4778500" y="3791788"/>
            <a:ext cx="2874900" cy="6687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spcBef>
                <a:spcPts val="0"/>
              </a:spcBef>
              <a:spcAft>
                <a:spcPts val="0"/>
              </a:spcAft>
              <a:buSzPts val="1400"/>
              <a:buNone/>
              <a:defRPr>
                <a:solidFill>
                  <a:schemeClr val="accent2"/>
                </a:solidFill>
                <a:latin typeface="Spartan"/>
                <a:ea typeface="Spartan"/>
                <a:cs typeface="Spartan"/>
                <a:sym typeface="Spartan"/>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 name="Google Shape;11;p2"/>
          <p:cNvGrpSpPr/>
          <p:nvPr/>
        </p:nvGrpSpPr>
        <p:grpSpPr>
          <a:xfrm>
            <a:off x="7236475" y="0"/>
            <a:ext cx="1675550" cy="847850"/>
            <a:chOff x="7236475" y="0"/>
            <a:chExt cx="1675550" cy="847850"/>
          </a:xfrm>
        </p:grpSpPr>
        <p:sp>
          <p:nvSpPr>
            <p:cNvPr id="12" name="Google Shape;12;p2"/>
            <p:cNvSpPr/>
            <p:nvPr/>
          </p:nvSpPr>
          <p:spPr>
            <a:xfrm>
              <a:off x="8073850" y="0"/>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236475" y="0"/>
              <a:ext cx="837375" cy="847850"/>
            </a:xfrm>
            <a:custGeom>
              <a:avLst/>
              <a:gdLst/>
              <a:ahLst/>
              <a:cxnLst/>
              <a:rect l="l" t="t" r="r" b="b"/>
              <a:pathLst>
                <a:path w="33495" h="33914" extrusionOk="0">
                  <a:moveTo>
                    <a:pt x="0" y="1"/>
                  </a:moveTo>
                  <a:cubicBezTo>
                    <a:pt x="0" y="9364"/>
                    <a:pt x="3733" y="17826"/>
                    <a:pt x="9910" y="23971"/>
                  </a:cubicBezTo>
                  <a:cubicBezTo>
                    <a:pt x="15959" y="30020"/>
                    <a:pt x="24261" y="33785"/>
                    <a:pt x="33495" y="33914"/>
                  </a:cubicBezTo>
                  <a:lnTo>
                    <a:pt x="334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p:nvPr/>
        </p:nvSpPr>
        <p:spPr>
          <a:xfrm>
            <a:off x="7412313" y="563400"/>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412313" y="710600"/>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556288" y="563400"/>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556288" y="710600"/>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4">
    <p:bg>
      <p:bgPr>
        <a:gradFill>
          <a:gsLst>
            <a:gs pos="0">
              <a:schemeClr val="dk1"/>
            </a:gs>
            <a:gs pos="36000">
              <a:schemeClr val="dk1"/>
            </a:gs>
            <a:gs pos="100000">
              <a:schemeClr val="dk2"/>
            </a:gs>
          </a:gsLst>
          <a:lin ang="8099331" scaled="0"/>
        </a:gradFill>
        <a:effectLst/>
      </p:bgPr>
    </p:bg>
    <p:spTree>
      <p:nvGrpSpPr>
        <p:cNvPr id="1" name="Shape 49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1"/>
            </a:gs>
            <a:gs pos="36000">
              <a:schemeClr val="dk1"/>
            </a:gs>
            <a:gs pos="100000">
              <a:schemeClr val="dk2"/>
            </a:gs>
          </a:gsLst>
          <a:lin ang="8100019" scaled="0"/>
        </a:grad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body" idx="1"/>
          </p:nvPr>
        </p:nvSpPr>
        <p:spPr>
          <a:xfrm>
            <a:off x="1172150" y="1023300"/>
            <a:ext cx="78285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sz="1100">
                <a:solidFill>
                  <a:schemeClr val="accent2"/>
                </a:solidFill>
              </a:defRPr>
            </a:lvl1pPr>
            <a:lvl2pPr marL="914400" lvl="1" indent="-317500" rtl="0">
              <a:lnSpc>
                <a:spcPct val="115000"/>
              </a:lnSpc>
              <a:spcBef>
                <a:spcPts val="0"/>
              </a:spcBef>
              <a:spcAft>
                <a:spcPts val="0"/>
              </a:spcAft>
              <a:buSzPts val="1400"/>
              <a:buAutoNum type="alphaLcPeriod"/>
              <a:defRPr>
                <a:solidFill>
                  <a:schemeClr val="accent2"/>
                </a:solidFill>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
        <p:nvSpPr>
          <p:cNvPr id="24" name="Google Shape;24;p4"/>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 name="Google Shape;25;p4"/>
          <p:cNvGrpSpPr/>
          <p:nvPr/>
        </p:nvGrpSpPr>
        <p:grpSpPr>
          <a:xfrm>
            <a:off x="8428875" y="4375124"/>
            <a:ext cx="2337900" cy="560387"/>
            <a:chOff x="6135125" y="2934550"/>
            <a:chExt cx="2337900" cy="701975"/>
          </a:xfrm>
        </p:grpSpPr>
        <p:sp>
          <p:nvSpPr>
            <p:cNvPr id="26" name="Google Shape;26;p4"/>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32;p4"/>
          <p:cNvSpPr/>
          <p:nvPr/>
        </p:nvSpPr>
        <p:spPr>
          <a:xfrm>
            <a:off x="267620" y="3664500"/>
            <a:ext cx="351299" cy="35195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720000" y="535000"/>
            <a:ext cx="7704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dk1"/>
            </a:gs>
            <a:gs pos="36000">
              <a:schemeClr val="dk1"/>
            </a:gs>
            <a:gs pos="100000">
              <a:schemeClr val="dk2"/>
            </a:gs>
          </a:gsLst>
          <a:lin ang="8099331" scaled="0"/>
        </a:gradFill>
        <a:effectLst/>
      </p:bgPr>
    </p:bg>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67" name="Google Shape;67;p8"/>
          <p:cNvGrpSpPr/>
          <p:nvPr/>
        </p:nvGrpSpPr>
        <p:grpSpPr>
          <a:xfrm rot="10800000" flipH="1">
            <a:off x="7311388" y="534990"/>
            <a:ext cx="2337900" cy="560387"/>
            <a:chOff x="6135125" y="2934550"/>
            <a:chExt cx="2337900" cy="701975"/>
          </a:xfrm>
        </p:grpSpPr>
        <p:sp>
          <p:nvSpPr>
            <p:cNvPr id="68" name="Google Shape;68;p8"/>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8"/>
          <p:cNvSpPr/>
          <p:nvPr/>
        </p:nvSpPr>
        <p:spPr>
          <a:xfrm rot="10800000">
            <a:off x="0" y="-12"/>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rot="10800000">
            <a:off x="0" y="837363"/>
            <a:ext cx="844650" cy="838175"/>
            <a:chOff x="513200" y="2286375"/>
            <a:chExt cx="844650" cy="838175"/>
          </a:xfrm>
        </p:grpSpPr>
        <p:sp>
          <p:nvSpPr>
            <p:cNvPr id="76" name="Google Shape;76;p8"/>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724822" y="4404625"/>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16175" y="4404625"/>
            <a:ext cx="740969" cy="740947"/>
          </a:xfrm>
          <a:custGeom>
            <a:avLst/>
            <a:gdLst/>
            <a:ahLst/>
            <a:cxnLst/>
            <a:rect l="l" t="t" r="r" b="b"/>
            <a:pathLst>
              <a:path w="33528" h="33527" extrusionOk="0">
                <a:moveTo>
                  <a:pt x="0" y="0"/>
                </a:moveTo>
                <a:lnTo>
                  <a:pt x="0" y="33527"/>
                </a:lnTo>
                <a:lnTo>
                  <a:pt x="33527" y="33527"/>
                </a:lnTo>
                <a:lnTo>
                  <a:pt x="33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16175" y="4404625"/>
            <a:ext cx="743798" cy="740947"/>
          </a:xfrm>
          <a:custGeom>
            <a:avLst/>
            <a:gdLst/>
            <a:ahLst/>
            <a:cxnLst/>
            <a:rect l="l" t="t" r="r" b="b"/>
            <a:pathLst>
              <a:path w="33656" h="33527" extrusionOk="0">
                <a:moveTo>
                  <a:pt x="0" y="0"/>
                </a:moveTo>
                <a:lnTo>
                  <a:pt x="0" y="33527"/>
                </a:lnTo>
                <a:lnTo>
                  <a:pt x="33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884815" y="4538315"/>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884815" y="4881769"/>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1219764" y="4538315"/>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a:off x="1219764" y="4881769"/>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1"/>
            </a:gs>
            <a:gs pos="36000">
              <a:schemeClr val="dk1"/>
            </a:gs>
            <a:gs pos="100000">
              <a:schemeClr val="dk2"/>
            </a:gs>
          </a:gsLst>
          <a:lin ang="8099331" scaled="0"/>
        </a:gradFill>
        <a:effectLst/>
      </p:bgPr>
    </p:bg>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2290025" y="1802525"/>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3" name="Google Shape;93;p9"/>
          <p:cNvSpPr txBox="1">
            <a:spLocks noGrp="1"/>
          </p:cNvSpPr>
          <p:nvPr>
            <p:ph type="subTitle" idx="1"/>
          </p:nvPr>
        </p:nvSpPr>
        <p:spPr>
          <a:xfrm>
            <a:off x="2036250" y="2600725"/>
            <a:ext cx="5071500" cy="127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94" name="Google Shape;94;p9"/>
          <p:cNvSpPr/>
          <p:nvPr/>
        </p:nvSpPr>
        <p:spPr>
          <a:xfrm>
            <a:off x="8166550" y="1386056"/>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8162550" y="535006"/>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9"/>
          <p:cNvGrpSpPr/>
          <p:nvPr/>
        </p:nvGrpSpPr>
        <p:grpSpPr>
          <a:xfrm>
            <a:off x="8428875" y="4375124"/>
            <a:ext cx="2337900" cy="560387"/>
            <a:chOff x="6135125" y="2934550"/>
            <a:chExt cx="2337900" cy="701975"/>
          </a:xfrm>
        </p:grpSpPr>
        <p:sp>
          <p:nvSpPr>
            <p:cNvPr id="97" name="Google Shape;97;p9"/>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9"/>
          <p:cNvSpPr/>
          <p:nvPr/>
        </p:nvSpPr>
        <p:spPr>
          <a:xfrm>
            <a:off x="267620" y="3664500"/>
            <a:ext cx="351299" cy="35195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70"/>
        <p:cNvGrpSpPr/>
        <p:nvPr/>
      </p:nvGrpSpPr>
      <p:grpSpPr>
        <a:xfrm>
          <a:off x="0" y="0"/>
          <a:ext cx="0" cy="0"/>
          <a:chOff x="0" y="0"/>
          <a:chExt cx="0" cy="0"/>
        </a:xfrm>
      </p:grpSpPr>
      <p:sp>
        <p:nvSpPr>
          <p:cNvPr id="171" name="Google Shape;171;p14"/>
          <p:cNvSpPr txBox="1">
            <a:spLocks noGrp="1"/>
          </p:cNvSpPr>
          <p:nvPr>
            <p:ph type="title"/>
          </p:nvPr>
        </p:nvSpPr>
        <p:spPr>
          <a:xfrm>
            <a:off x="1388175" y="885525"/>
            <a:ext cx="63678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172" name="Google Shape;172;p14"/>
          <p:cNvSpPr txBox="1">
            <a:spLocks noGrp="1"/>
          </p:cNvSpPr>
          <p:nvPr>
            <p:ph type="subTitle" idx="1"/>
          </p:nvPr>
        </p:nvSpPr>
        <p:spPr>
          <a:xfrm>
            <a:off x="1795350" y="3414825"/>
            <a:ext cx="5553300" cy="6156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3" name="Google Shape;173;p14"/>
          <p:cNvSpPr/>
          <p:nvPr/>
        </p:nvSpPr>
        <p:spPr>
          <a:xfrm rot="10800000">
            <a:off x="8034192" y="216375"/>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4"/>
          <p:cNvGrpSpPr/>
          <p:nvPr/>
        </p:nvGrpSpPr>
        <p:grpSpPr>
          <a:xfrm rot="10800000">
            <a:off x="7755892" y="1088325"/>
            <a:ext cx="201100" cy="204325"/>
            <a:chOff x="3375338" y="419625"/>
            <a:chExt cx="201100" cy="204325"/>
          </a:xfrm>
        </p:grpSpPr>
        <p:sp>
          <p:nvSpPr>
            <p:cNvPr id="175" name="Google Shape;175;p14"/>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4"/>
          <p:cNvGrpSpPr/>
          <p:nvPr/>
        </p:nvGrpSpPr>
        <p:grpSpPr>
          <a:xfrm>
            <a:off x="-1622800" y="4375124"/>
            <a:ext cx="2337900" cy="560387"/>
            <a:chOff x="6135125" y="2934550"/>
            <a:chExt cx="2337900" cy="701975"/>
          </a:xfrm>
        </p:grpSpPr>
        <p:sp>
          <p:nvSpPr>
            <p:cNvPr id="180" name="Google Shape;180;p14"/>
            <p:cNvSpPr/>
            <p:nvPr/>
          </p:nvSpPr>
          <p:spPr>
            <a:xfrm>
              <a:off x="6135125" y="29345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6135125" y="30688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4"/>
            <p:cNvSpPr/>
            <p:nvPr/>
          </p:nvSpPr>
          <p:spPr>
            <a:xfrm>
              <a:off x="6135125" y="320310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4"/>
            <p:cNvSpPr/>
            <p:nvPr/>
          </p:nvSpPr>
          <p:spPr>
            <a:xfrm>
              <a:off x="6135125" y="333737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6135125" y="3471650"/>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6135125" y="3605925"/>
              <a:ext cx="2337900" cy="3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 name="Google Shape;186;p14"/>
          <p:cNvSpPr/>
          <p:nvPr/>
        </p:nvSpPr>
        <p:spPr>
          <a:xfrm>
            <a:off x="310" y="742437"/>
            <a:ext cx="740240" cy="740947"/>
          </a:xfrm>
          <a:custGeom>
            <a:avLst/>
            <a:gdLst/>
            <a:ahLst/>
            <a:cxnLst/>
            <a:rect l="l" t="t" r="r" b="b"/>
            <a:pathLst>
              <a:path w="33495" h="33527" extrusionOk="0">
                <a:moveTo>
                  <a:pt x="0" y="0"/>
                </a:moveTo>
                <a:lnTo>
                  <a:pt x="0" y="33527"/>
                </a:lnTo>
                <a:lnTo>
                  <a:pt x="33495" y="33527"/>
                </a:lnTo>
                <a:lnTo>
                  <a:pt x="334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160303" y="876128"/>
            <a:ext cx="130147" cy="130147"/>
          </a:xfrm>
          <a:custGeom>
            <a:avLst/>
            <a:gdLst/>
            <a:ahLst/>
            <a:cxnLst/>
            <a:rect l="l" t="t" r="r" b="b"/>
            <a:pathLst>
              <a:path w="5889" h="5889" extrusionOk="0">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a:off x="160303" y="1219581"/>
            <a:ext cx="130147" cy="130147"/>
          </a:xfrm>
          <a:custGeom>
            <a:avLst/>
            <a:gdLst/>
            <a:ahLst/>
            <a:cxnLst/>
            <a:rect l="l" t="t" r="r" b="b"/>
            <a:pathLst>
              <a:path w="5889" h="5889" extrusionOk="0">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a:off x="495251" y="876128"/>
            <a:ext cx="132998" cy="130147"/>
          </a:xfrm>
          <a:custGeom>
            <a:avLst/>
            <a:gdLst/>
            <a:ahLst/>
            <a:cxnLst/>
            <a:rect l="l" t="t" r="r" b="b"/>
            <a:pathLst>
              <a:path w="6018" h="5889" extrusionOk="0">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a:off x="495251" y="1219581"/>
            <a:ext cx="132998" cy="130147"/>
          </a:xfrm>
          <a:custGeom>
            <a:avLst/>
            <a:gdLst/>
            <a:ahLst/>
            <a:cxnLst/>
            <a:rect l="l" t="t" r="r" b="b"/>
            <a:pathLst>
              <a:path w="6018" h="5889" extrusionOk="0">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1430" y="1437"/>
            <a:ext cx="743798" cy="740947"/>
          </a:xfrm>
          <a:custGeom>
            <a:avLst/>
            <a:gdLst/>
            <a:ahLst/>
            <a:cxnLst/>
            <a:rect l="l" t="t" r="r" b="b"/>
            <a:pathLst>
              <a:path w="33656" h="33527" extrusionOk="0">
                <a:moveTo>
                  <a:pt x="0" y="0"/>
                </a:moveTo>
                <a:lnTo>
                  <a:pt x="0" y="33527"/>
                </a:lnTo>
                <a:lnTo>
                  <a:pt x="33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rot="-5400000">
            <a:off x="-1430" y="1499"/>
            <a:ext cx="743798" cy="740947"/>
          </a:xfrm>
          <a:custGeom>
            <a:avLst/>
            <a:gdLst/>
            <a:ahLst/>
            <a:cxnLst/>
            <a:rect l="l" t="t" r="r" b="b"/>
            <a:pathLst>
              <a:path w="33656" h="33527" extrusionOk="0">
                <a:moveTo>
                  <a:pt x="0" y="0"/>
                </a:moveTo>
                <a:lnTo>
                  <a:pt x="0" y="33527"/>
                </a:lnTo>
                <a:lnTo>
                  <a:pt x="33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93"/>
        <p:cNvGrpSpPr/>
        <p:nvPr/>
      </p:nvGrpSpPr>
      <p:grpSpPr>
        <a:xfrm>
          <a:off x="0" y="0"/>
          <a:ext cx="0" cy="0"/>
          <a:chOff x="0" y="0"/>
          <a:chExt cx="0" cy="0"/>
        </a:xfrm>
      </p:grpSpPr>
      <p:sp>
        <p:nvSpPr>
          <p:cNvPr id="194" name="Google Shape;194;p15"/>
          <p:cNvSpPr txBox="1">
            <a:spLocks noGrp="1"/>
          </p:cNvSpPr>
          <p:nvPr>
            <p:ph type="title"/>
          </p:nvPr>
        </p:nvSpPr>
        <p:spPr>
          <a:xfrm>
            <a:off x="2290025" y="33927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5" name="Google Shape;195;p15"/>
          <p:cNvSpPr txBox="1">
            <a:spLocks noGrp="1"/>
          </p:cNvSpPr>
          <p:nvPr>
            <p:ph type="subTitle" idx="1"/>
          </p:nvPr>
        </p:nvSpPr>
        <p:spPr>
          <a:xfrm>
            <a:off x="1857575" y="1188100"/>
            <a:ext cx="54249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96" name="Google Shape;196;p15"/>
          <p:cNvSpPr/>
          <p:nvPr/>
        </p:nvSpPr>
        <p:spPr>
          <a:xfrm>
            <a:off x="512725" y="1235256"/>
            <a:ext cx="415100" cy="415875"/>
          </a:xfrm>
          <a:custGeom>
            <a:avLst/>
            <a:gdLst/>
            <a:ahLst/>
            <a:cxnLst/>
            <a:rect l="l" t="t" r="r" b="b"/>
            <a:pathLst>
              <a:path w="16604" h="16635" extrusionOk="0">
                <a:moveTo>
                  <a:pt x="1" y="0"/>
                </a:moveTo>
                <a:lnTo>
                  <a:pt x="1" y="16635"/>
                </a:lnTo>
                <a:lnTo>
                  <a:pt x="16603" y="16635"/>
                </a:lnTo>
                <a:lnTo>
                  <a:pt x="16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508725" y="384206"/>
            <a:ext cx="838175" cy="847850"/>
          </a:xfrm>
          <a:custGeom>
            <a:avLst/>
            <a:gdLst/>
            <a:ahLst/>
            <a:cxnLst/>
            <a:rect l="l" t="t" r="r" b="b"/>
            <a:pathLst>
              <a:path w="33527" h="33914" extrusionOk="0">
                <a:moveTo>
                  <a:pt x="0" y="1"/>
                </a:moveTo>
                <a:lnTo>
                  <a:pt x="0" y="33914"/>
                </a:lnTo>
                <a:cubicBezTo>
                  <a:pt x="9138" y="33785"/>
                  <a:pt x="17568" y="30020"/>
                  <a:pt x="23617" y="23971"/>
                </a:cubicBezTo>
                <a:cubicBezTo>
                  <a:pt x="29634" y="17826"/>
                  <a:pt x="33527" y="9364"/>
                  <a:pt x="3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5"/>
          <p:cNvGrpSpPr/>
          <p:nvPr/>
        </p:nvGrpSpPr>
        <p:grpSpPr>
          <a:xfrm>
            <a:off x="8042700" y="3739224"/>
            <a:ext cx="2337900" cy="560387"/>
            <a:chOff x="6135125" y="2934550"/>
            <a:chExt cx="2337900" cy="701975"/>
          </a:xfrm>
        </p:grpSpPr>
        <p:sp>
          <p:nvSpPr>
            <p:cNvPr id="199" name="Google Shape;199;p15"/>
            <p:cNvSpPr/>
            <p:nvPr/>
          </p:nvSpPr>
          <p:spPr>
            <a:xfrm>
              <a:off x="6135125" y="29345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6135125" y="30688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6135125" y="320310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6135125" y="333737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6135125" y="3471650"/>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6135125" y="3605925"/>
              <a:ext cx="2337900" cy="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9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36000">
              <a:schemeClr val="dk1"/>
            </a:gs>
            <a:gs pos="100000">
              <a:schemeClr val="dk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35000"/>
            <a:ext cx="85206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500"/>
              <a:buFont typeface="Righteous"/>
              <a:buNone/>
              <a:defRPr sz="3500" b="1">
                <a:solidFill>
                  <a:schemeClr val="accent2"/>
                </a:solidFill>
                <a:latin typeface="Righteous"/>
                <a:ea typeface="Righteous"/>
                <a:cs typeface="Righteous"/>
                <a:sym typeface="Righteou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1pPr>
            <a:lvl2pPr marL="914400" lvl="1" indent="-317500">
              <a:lnSpc>
                <a:spcPct val="100000"/>
              </a:lnSpc>
              <a:spcBef>
                <a:spcPts val="0"/>
              </a:spcBef>
              <a:spcAft>
                <a:spcPts val="0"/>
              </a:spcAft>
              <a:buClr>
                <a:schemeClr val="accent1"/>
              </a:buClr>
              <a:buSzPts val="1400"/>
              <a:buFont typeface="Spartan"/>
              <a:buChar char="○"/>
              <a:defRPr>
                <a:solidFill>
                  <a:schemeClr val="accent3"/>
                </a:solidFill>
                <a:latin typeface="Spartan"/>
                <a:ea typeface="Spartan"/>
                <a:cs typeface="Spartan"/>
                <a:sym typeface="Spartan"/>
              </a:defRPr>
            </a:lvl2pPr>
            <a:lvl3pPr marL="1371600" lvl="2"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3pPr>
            <a:lvl4pPr marL="1828800" lvl="3"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4pPr>
            <a:lvl5pPr marL="2286000" lvl="4"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5pPr>
            <a:lvl6pPr marL="2743200" lvl="5"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6pPr>
            <a:lvl7pPr marL="3200400" lvl="6"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7pPr>
            <a:lvl8pPr marL="3657600" lvl="7"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8pPr>
            <a:lvl9pPr marL="4114800" lvl="8" indent="-317500">
              <a:lnSpc>
                <a:spcPct val="100000"/>
              </a:lnSpc>
              <a:spcBef>
                <a:spcPts val="0"/>
              </a:spcBef>
              <a:spcAft>
                <a:spcPts val="0"/>
              </a:spcAft>
              <a:buClr>
                <a:schemeClr val="accent1"/>
              </a:buClr>
              <a:buSzPts val="1400"/>
              <a:buFont typeface="Spartan"/>
              <a:buChar char="■"/>
              <a:defRPr>
                <a:solidFill>
                  <a:schemeClr val="accent2"/>
                </a:solidFill>
                <a:latin typeface="Spartan"/>
                <a:ea typeface="Spartan"/>
                <a:cs typeface="Spartan"/>
                <a:sym typeface="Spart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4" r:id="rId4"/>
    <p:sldLayoutId id="2147483655" r:id="rId5"/>
    <p:sldLayoutId id="2147483658" r:id="rId6"/>
    <p:sldLayoutId id="2147483660" r:id="rId7"/>
    <p:sldLayoutId id="2147483661" r:id="rId8"/>
    <p:sldLayoutId id="2147483678" r:id="rId9"/>
    <p:sldLayoutId id="214748367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36"/>
          <p:cNvSpPr txBox="1">
            <a:spLocks noGrp="1"/>
          </p:cNvSpPr>
          <p:nvPr>
            <p:ph type="title"/>
          </p:nvPr>
        </p:nvSpPr>
        <p:spPr>
          <a:xfrm>
            <a:off x="4778500" y="833888"/>
            <a:ext cx="3650400" cy="2741400"/>
          </a:xfrm>
          <a:prstGeom prst="rect">
            <a:avLst/>
          </a:prstGeom>
        </p:spPr>
        <p:txBody>
          <a:bodyPr spcFirstLastPara="1" wrap="square" lIns="91425" tIns="91425" rIns="91425" bIns="91425" anchor="b" anchorCtr="0">
            <a:noAutofit/>
          </a:bodyPr>
          <a:lstStyle/>
          <a:p>
            <a:pPr lvl="0"/>
            <a:r>
              <a:rPr lang="en-US" sz="3200" dirty="0" smtClean="0"/>
              <a:t>Credit </a:t>
            </a:r>
            <a:r>
              <a:rPr lang="en-US" sz="3200" dirty="0"/>
              <a:t>card fraud Detection Using Random Forest &amp; Logistic Regression</a:t>
            </a:r>
            <a:endParaRPr sz="3200" b="0" dirty="0"/>
          </a:p>
        </p:txBody>
      </p:sp>
      <p:pic>
        <p:nvPicPr>
          <p:cNvPr id="506" name="Google Shape;506;p36"/>
          <p:cNvPicPr preferRelativeResize="0"/>
          <p:nvPr/>
        </p:nvPicPr>
        <p:blipFill rotWithShape="1">
          <a:blip r:embed="rId3">
            <a:alphaModFix/>
          </a:blip>
          <a:srcRect l="26501" r="22028"/>
          <a:stretch/>
        </p:blipFill>
        <p:spPr>
          <a:xfrm>
            <a:off x="0" y="0"/>
            <a:ext cx="3977700" cy="5143500"/>
          </a:xfrm>
          <a:prstGeom prst="round1Rect">
            <a:avLst>
              <a:gd name="adj" fmla="val 35177"/>
            </a:avLst>
          </a:prstGeom>
          <a:noFill/>
          <a:ln>
            <a:noFill/>
          </a:ln>
        </p:spPr>
      </p:pic>
      <p:sp>
        <p:nvSpPr>
          <p:cNvPr id="507" name="Google Shape;507;p36"/>
          <p:cNvSpPr/>
          <p:nvPr/>
        </p:nvSpPr>
        <p:spPr>
          <a:xfrm flipH="1">
            <a:off x="841394" y="4306100"/>
            <a:ext cx="844650" cy="837400"/>
          </a:xfrm>
          <a:custGeom>
            <a:avLst/>
            <a:gdLst/>
            <a:ahLst/>
            <a:cxnLst/>
            <a:rect l="l" t="t" r="r" b="b"/>
            <a:pathLst>
              <a:path w="33786" h="33496" extrusionOk="0">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6"/>
          <p:cNvSpPr/>
          <p:nvPr/>
        </p:nvSpPr>
        <p:spPr>
          <a:xfrm flipH="1">
            <a:off x="4026" y="4306100"/>
            <a:ext cx="834193" cy="837400"/>
          </a:xfrm>
          <a:custGeom>
            <a:avLst/>
            <a:gdLst/>
            <a:ahLst/>
            <a:cxnLst/>
            <a:rect l="l" t="t" r="r" b="b"/>
            <a:pathLst>
              <a:path w="33495" h="33496" extrusionOk="0">
                <a:moveTo>
                  <a:pt x="0" y="1"/>
                </a:moveTo>
                <a:lnTo>
                  <a:pt x="0" y="33495"/>
                </a:lnTo>
                <a:lnTo>
                  <a:pt x="33495" y="33495"/>
                </a:lnTo>
                <a:lnTo>
                  <a:pt x="334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6"/>
          <p:cNvSpPr/>
          <p:nvPr/>
        </p:nvSpPr>
        <p:spPr>
          <a:xfrm flipH="1">
            <a:off x="-12" y="4306100"/>
            <a:ext cx="844681" cy="837400"/>
          </a:xfrm>
          <a:custGeom>
            <a:avLst/>
            <a:gdLst/>
            <a:ahLst/>
            <a:cxnLst/>
            <a:rect l="l" t="t" r="r" b="b"/>
            <a:pathLst>
              <a:path w="33656" h="33496" extrusionOk="0">
                <a:moveTo>
                  <a:pt x="0" y="1"/>
                </a:moveTo>
                <a:lnTo>
                  <a:pt x="0" y="33495"/>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36"/>
          <p:cNvGrpSpPr/>
          <p:nvPr/>
        </p:nvGrpSpPr>
        <p:grpSpPr>
          <a:xfrm flipH="1">
            <a:off x="841394" y="3467950"/>
            <a:ext cx="844650" cy="838175"/>
            <a:chOff x="513200" y="2286375"/>
            <a:chExt cx="844650" cy="838175"/>
          </a:xfrm>
        </p:grpSpPr>
        <p:sp>
          <p:nvSpPr>
            <p:cNvPr id="511" name="Google Shape;511;p36"/>
            <p:cNvSpPr/>
            <p:nvPr/>
          </p:nvSpPr>
          <p:spPr>
            <a:xfrm>
              <a:off x="513200" y="2286375"/>
              <a:ext cx="844650" cy="838175"/>
            </a:xfrm>
            <a:custGeom>
              <a:avLst/>
              <a:gdLst/>
              <a:ahLst/>
              <a:cxnLst/>
              <a:rect l="l" t="t" r="r" b="b"/>
              <a:pathLst>
                <a:path w="33786" h="33527" extrusionOk="0">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6"/>
            <p:cNvSpPr/>
            <p:nvPr/>
          </p:nvSpPr>
          <p:spPr>
            <a:xfrm>
              <a:off x="516425" y="3010300"/>
              <a:ext cx="841425" cy="26575"/>
            </a:xfrm>
            <a:custGeom>
              <a:avLst/>
              <a:gdLst/>
              <a:ahLst/>
              <a:cxnLst/>
              <a:rect l="l" t="t" r="r" b="b"/>
              <a:pathLst>
                <a:path w="33657" h="1063" extrusionOk="0">
                  <a:moveTo>
                    <a:pt x="129" y="1"/>
                  </a:moveTo>
                  <a:cubicBezTo>
                    <a:pt x="129" y="258"/>
                    <a:pt x="129" y="676"/>
                    <a:pt x="1" y="1063"/>
                  </a:cubicBezTo>
                  <a:lnTo>
                    <a:pt x="33656" y="1063"/>
                  </a:lnTo>
                  <a:lnTo>
                    <a:pt x="33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6"/>
            <p:cNvSpPr/>
            <p:nvPr/>
          </p:nvSpPr>
          <p:spPr>
            <a:xfrm>
              <a:off x="536550" y="2899300"/>
              <a:ext cx="821300" cy="30600"/>
            </a:xfrm>
            <a:custGeom>
              <a:avLst/>
              <a:gdLst/>
              <a:ahLst/>
              <a:cxnLst/>
              <a:rect l="l" t="t" r="r" b="b"/>
              <a:pathLst>
                <a:path w="32852" h="1224" extrusionOk="0">
                  <a:moveTo>
                    <a:pt x="257" y="1"/>
                  </a:moveTo>
                  <a:cubicBezTo>
                    <a:pt x="257" y="419"/>
                    <a:pt x="129" y="805"/>
                    <a:pt x="0" y="1223"/>
                  </a:cubicBezTo>
                  <a:lnTo>
                    <a:pt x="32851" y="1223"/>
                  </a:lnTo>
                  <a:lnTo>
                    <a:pt x="3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6"/>
            <p:cNvSpPr/>
            <p:nvPr/>
          </p:nvSpPr>
          <p:spPr>
            <a:xfrm>
              <a:off x="570325" y="2792325"/>
              <a:ext cx="787525" cy="26575"/>
            </a:xfrm>
            <a:custGeom>
              <a:avLst/>
              <a:gdLst/>
              <a:ahLst/>
              <a:cxnLst/>
              <a:rect l="l" t="t" r="r" b="b"/>
              <a:pathLst>
                <a:path w="31501" h="1063" extrusionOk="0">
                  <a:moveTo>
                    <a:pt x="515" y="0"/>
                  </a:moveTo>
                  <a:cubicBezTo>
                    <a:pt x="387" y="419"/>
                    <a:pt x="258" y="805"/>
                    <a:pt x="0" y="1062"/>
                  </a:cubicBezTo>
                  <a:lnTo>
                    <a:pt x="31500" y="1062"/>
                  </a:lnTo>
                  <a:lnTo>
                    <a:pt x="3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6"/>
            <p:cNvSpPr/>
            <p:nvPr/>
          </p:nvSpPr>
          <p:spPr>
            <a:xfrm>
              <a:off x="623425" y="2685325"/>
              <a:ext cx="734425" cy="26575"/>
            </a:xfrm>
            <a:custGeom>
              <a:avLst/>
              <a:gdLst/>
              <a:ahLst/>
              <a:cxnLst/>
              <a:rect l="l" t="t" r="r" b="b"/>
              <a:pathLst>
                <a:path w="29377" h="1063" extrusionOk="0">
                  <a:moveTo>
                    <a:pt x="676" y="1"/>
                  </a:moveTo>
                  <a:cubicBezTo>
                    <a:pt x="418" y="387"/>
                    <a:pt x="290" y="677"/>
                    <a:pt x="0" y="1063"/>
                  </a:cubicBezTo>
                  <a:lnTo>
                    <a:pt x="29376" y="1063"/>
                  </a:lnTo>
                  <a:lnTo>
                    <a:pt x="29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6"/>
            <p:cNvSpPr/>
            <p:nvPr/>
          </p:nvSpPr>
          <p:spPr>
            <a:xfrm>
              <a:off x="697425" y="2577550"/>
              <a:ext cx="660425" cy="27375"/>
            </a:xfrm>
            <a:custGeom>
              <a:avLst/>
              <a:gdLst/>
              <a:ahLst/>
              <a:cxnLst/>
              <a:rect l="l" t="t" r="r" b="b"/>
              <a:pathLst>
                <a:path w="26417" h="1095" extrusionOk="0">
                  <a:moveTo>
                    <a:pt x="933" y="1"/>
                  </a:moveTo>
                  <a:cubicBezTo>
                    <a:pt x="676" y="290"/>
                    <a:pt x="258" y="676"/>
                    <a:pt x="0" y="1094"/>
                  </a:cubicBezTo>
                  <a:lnTo>
                    <a:pt x="26416" y="1094"/>
                  </a:lnTo>
                  <a:lnTo>
                    <a:pt x="26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6"/>
            <p:cNvSpPr/>
            <p:nvPr/>
          </p:nvSpPr>
          <p:spPr>
            <a:xfrm>
              <a:off x="801175" y="2467350"/>
              <a:ext cx="556675" cy="29775"/>
            </a:xfrm>
            <a:custGeom>
              <a:avLst/>
              <a:gdLst/>
              <a:ahLst/>
              <a:cxnLst/>
              <a:rect l="l" t="t" r="r" b="b"/>
              <a:pathLst>
                <a:path w="22267" h="1191" extrusionOk="0">
                  <a:moveTo>
                    <a:pt x="1352" y="0"/>
                  </a:moveTo>
                  <a:cubicBezTo>
                    <a:pt x="934" y="387"/>
                    <a:pt x="419" y="805"/>
                    <a:pt x="1" y="1191"/>
                  </a:cubicBezTo>
                  <a:lnTo>
                    <a:pt x="22266" y="1191"/>
                  </a:lnTo>
                  <a:lnTo>
                    <a:pt x="222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6"/>
            <p:cNvSpPr/>
            <p:nvPr/>
          </p:nvSpPr>
          <p:spPr>
            <a:xfrm>
              <a:off x="958850" y="2360375"/>
              <a:ext cx="399000" cy="26550"/>
            </a:xfrm>
            <a:custGeom>
              <a:avLst/>
              <a:gdLst/>
              <a:ahLst/>
              <a:cxnLst/>
              <a:rect l="l" t="t" r="r" b="b"/>
              <a:pathLst>
                <a:path w="15960" h="1062" extrusionOk="0">
                  <a:moveTo>
                    <a:pt x="2285" y="0"/>
                  </a:moveTo>
                  <a:cubicBezTo>
                    <a:pt x="1480" y="386"/>
                    <a:pt x="676" y="644"/>
                    <a:pt x="0" y="1062"/>
                  </a:cubicBezTo>
                  <a:lnTo>
                    <a:pt x="15959" y="1062"/>
                  </a:lnTo>
                  <a:lnTo>
                    <a:pt x="159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 name="Google Shape;519;p36"/>
          <p:cNvSpPr/>
          <p:nvPr/>
        </p:nvSpPr>
        <p:spPr>
          <a:xfrm flipH="1">
            <a:off x="4059" y="3467950"/>
            <a:ext cx="844660" cy="838175"/>
          </a:xfrm>
          <a:custGeom>
            <a:avLst/>
            <a:gdLst/>
            <a:ahLst/>
            <a:cxnLst/>
            <a:rect l="l" t="t" r="r" b="b"/>
            <a:pathLst>
              <a:path w="33495" h="33527" extrusionOk="0">
                <a:moveTo>
                  <a:pt x="0" y="0"/>
                </a:moveTo>
                <a:lnTo>
                  <a:pt x="0" y="33527"/>
                </a:lnTo>
                <a:lnTo>
                  <a:pt x="33495" y="33527"/>
                </a:lnTo>
                <a:cubicBezTo>
                  <a:pt x="33495" y="15026"/>
                  <a:pt x="18501"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6"/>
          <p:cNvSpPr txBox="1">
            <a:spLocks noGrp="1"/>
          </p:cNvSpPr>
          <p:nvPr>
            <p:ph type="subTitle" idx="1"/>
          </p:nvPr>
        </p:nvSpPr>
        <p:spPr>
          <a:xfrm>
            <a:off x="4778500" y="979124"/>
            <a:ext cx="3537916" cy="34813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smtClean="0"/>
              <a:t>.</a:t>
            </a:r>
            <a:endParaRPr dirty="0"/>
          </a:p>
        </p:txBody>
      </p:sp>
      <p:sp>
        <p:nvSpPr>
          <p:cNvPr id="521" name="Google Shape;521;p36"/>
          <p:cNvSpPr/>
          <p:nvPr/>
        </p:nvSpPr>
        <p:spPr>
          <a:xfrm>
            <a:off x="437488" y="561638"/>
            <a:ext cx="834175" cy="834975"/>
          </a:xfrm>
          <a:custGeom>
            <a:avLst/>
            <a:gdLst/>
            <a:ahLst/>
            <a:cxnLst/>
            <a:rect l="l" t="t" r="r" b="b"/>
            <a:pathLst>
              <a:path w="33367" h="33399" extrusionOk="0">
                <a:moveTo>
                  <a:pt x="0" y="1"/>
                </a:moveTo>
                <a:lnTo>
                  <a:pt x="33366" y="33399"/>
                </a:lnTo>
                <a:lnTo>
                  <a:pt x="33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 name="Google Shape;522;p36"/>
          <p:cNvGrpSpPr/>
          <p:nvPr/>
        </p:nvGrpSpPr>
        <p:grpSpPr>
          <a:xfrm>
            <a:off x="1348863" y="320338"/>
            <a:ext cx="201100" cy="204325"/>
            <a:chOff x="3375338" y="419625"/>
            <a:chExt cx="201100" cy="204325"/>
          </a:xfrm>
        </p:grpSpPr>
        <p:sp>
          <p:nvSpPr>
            <p:cNvPr id="523" name="Google Shape;523;p36"/>
            <p:cNvSpPr/>
            <p:nvPr/>
          </p:nvSpPr>
          <p:spPr>
            <a:xfrm>
              <a:off x="3375338" y="419625"/>
              <a:ext cx="57125" cy="57125"/>
            </a:xfrm>
            <a:custGeom>
              <a:avLst/>
              <a:gdLst/>
              <a:ahLst/>
              <a:cxnLst/>
              <a:rect l="l" t="t" r="r" b="b"/>
              <a:pathLst>
                <a:path w="2285" h="2285" extrusionOk="0">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6"/>
            <p:cNvSpPr/>
            <p:nvPr/>
          </p:nvSpPr>
          <p:spPr>
            <a:xfrm>
              <a:off x="3375338" y="566825"/>
              <a:ext cx="57125" cy="57125"/>
            </a:xfrm>
            <a:custGeom>
              <a:avLst/>
              <a:gdLst/>
              <a:ahLst/>
              <a:cxnLst/>
              <a:rect l="l" t="t" r="r" b="b"/>
              <a:pathLst>
                <a:path w="2285" h="2285" extrusionOk="0">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6"/>
            <p:cNvSpPr/>
            <p:nvPr/>
          </p:nvSpPr>
          <p:spPr>
            <a:xfrm>
              <a:off x="3519313" y="419625"/>
              <a:ext cx="57125" cy="57125"/>
            </a:xfrm>
            <a:custGeom>
              <a:avLst/>
              <a:gdLst/>
              <a:ahLst/>
              <a:cxnLst/>
              <a:rect l="l" t="t" r="r" b="b"/>
              <a:pathLst>
                <a:path w="2285" h="2285" extrusionOk="0">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6"/>
            <p:cNvSpPr/>
            <p:nvPr/>
          </p:nvSpPr>
          <p:spPr>
            <a:xfrm>
              <a:off x="3519313" y="566825"/>
              <a:ext cx="57125" cy="57125"/>
            </a:xfrm>
            <a:custGeom>
              <a:avLst/>
              <a:gdLst/>
              <a:ahLst/>
              <a:cxnLst/>
              <a:rect l="l" t="t" r="r" b="b"/>
              <a:pathLst>
                <a:path w="2285" h="2285" extrusionOk="0">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2"/>
          <p:cNvSpPr/>
          <p:nvPr/>
        </p:nvSpPr>
        <p:spPr>
          <a:xfrm flipH="1">
            <a:off x="1483580" y="1203598"/>
            <a:ext cx="6116400" cy="3455700"/>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2"/>
          <p:cNvSpPr txBox="1">
            <a:spLocks noGrp="1"/>
          </p:cNvSpPr>
          <p:nvPr>
            <p:ph type="title"/>
          </p:nvPr>
        </p:nvSpPr>
        <p:spPr>
          <a:xfrm>
            <a:off x="2483768" y="627534"/>
            <a:ext cx="3960440" cy="3600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Introduction</a:t>
            </a:r>
            <a:endParaRPr dirty="0"/>
          </a:p>
        </p:txBody>
      </p:sp>
      <p:sp>
        <p:nvSpPr>
          <p:cNvPr id="597" name="Google Shape;597;p42"/>
          <p:cNvSpPr txBox="1">
            <a:spLocks noGrp="1"/>
          </p:cNvSpPr>
          <p:nvPr>
            <p:ph type="subTitle" idx="1"/>
          </p:nvPr>
        </p:nvSpPr>
        <p:spPr>
          <a:xfrm>
            <a:off x="1553448" y="1779662"/>
            <a:ext cx="5976664" cy="2520280"/>
          </a:xfrm>
          <a:prstGeom prst="rect">
            <a:avLst/>
          </a:prstGeom>
        </p:spPr>
        <p:txBody>
          <a:bodyPr spcFirstLastPara="1" wrap="square" lIns="91425" tIns="91425" rIns="91425" bIns="91425" anchor="t" anchorCtr="0">
            <a:noAutofit/>
          </a:bodyPr>
          <a:lstStyle/>
          <a:p>
            <a:pPr algn="just">
              <a:buFont typeface="Wingdings" pitchFamily="2" charset="2"/>
              <a:buChar char="ü"/>
            </a:pPr>
            <a:r>
              <a:rPr lang="en-US" dirty="0" smtClean="0"/>
              <a:t>Credit </a:t>
            </a:r>
            <a:r>
              <a:rPr lang="en-US" dirty="0"/>
              <a:t>card fraud is a significant issue that affects the banking and finance industry. </a:t>
            </a:r>
            <a:endParaRPr lang="en-US" dirty="0" smtClean="0"/>
          </a:p>
          <a:p>
            <a:pPr algn="just">
              <a:buFont typeface="Wingdings" pitchFamily="2" charset="2"/>
              <a:buChar char="ü"/>
            </a:pPr>
            <a:endParaRPr lang="en-US" dirty="0" smtClean="0"/>
          </a:p>
          <a:p>
            <a:pPr algn="just">
              <a:buFont typeface="Wingdings" pitchFamily="2" charset="2"/>
              <a:buChar char="ü"/>
            </a:pPr>
            <a:r>
              <a:rPr lang="en-US" dirty="0" smtClean="0"/>
              <a:t>Fraudsters </a:t>
            </a:r>
            <a:r>
              <a:rPr lang="en-US" dirty="0"/>
              <a:t>use various techniques to steal confidential information and carry out fraudulent transactions. </a:t>
            </a:r>
            <a:endParaRPr lang="en-US" dirty="0" smtClean="0"/>
          </a:p>
          <a:p>
            <a:pPr algn="just">
              <a:buFont typeface="Wingdings" pitchFamily="2" charset="2"/>
              <a:buChar char="ü"/>
            </a:pPr>
            <a:endParaRPr lang="en-US" dirty="0" smtClean="0"/>
          </a:p>
          <a:p>
            <a:pPr algn="just">
              <a:buFont typeface="Wingdings" pitchFamily="2" charset="2"/>
              <a:buChar char="ü"/>
            </a:pPr>
            <a:r>
              <a:rPr lang="en-US" dirty="0" smtClean="0"/>
              <a:t>With </a:t>
            </a:r>
            <a:r>
              <a:rPr lang="en-US" dirty="0"/>
              <a:t>the increasing number of digital transactions, the threat of credit card fraud has become even more prominent. </a:t>
            </a:r>
            <a:endParaRPr lang="en-US" dirty="0" smtClean="0"/>
          </a:p>
          <a:p>
            <a:pPr algn="just">
              <a:buFont typeface="Wingdings" pitchFamily="2" charset="2"/>
              <a:buChar char="ü"/>
            </a:pPr>
            <a:endParaRPr lang="en-US" dirty="0" smtClean="0"/>
          </a:p>
          <a:p>
            <a:pPr algn="just">
              <a:buFont typeface="Wingdings" pitchFamily="2" charset="2"/>
              <a:buChar char="ü"/>
            </a:pPr>
            <a:r>
              <a:rPr lang="en-US" dirty="0" smtClean="0"/>
              <a:t>To </a:t>
            </a:r>
            <a:r>
              <a:rPr lang="en-US" dirty="0"/>
              <a:t>address this problem, machine learning techniques like random forest and logistic regression can be used for fraud detection.</a:t>
            </a:r>
            <a:endParaRPr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46"/>
          <p:cNvSpPr/>
          <p:nvPr/>
        </p:nvSpPr>
        <p:spPr>
          <a:xfrm flipH="1">
            <a:off x="1475656" y="1131590"/>
            <a:ext cx="6166281" cy="3527708"/>
          </a:xfrm>
          <a:prstGeom prst="round1Rect">
            <a:avLst>
              <a:gd name="adj" fmla="val 26345"/>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6"/>
          <p:cNvSpPr txBox="1">
            <a:spLocks noGrp="1"/>
          </p:cNvSpPr>
          <p:nvPr>
            <p:ph type="subTitle" idx="1"/>
          </p:nvPr>
        </p:nvSpPr>
        <p:spPr>
          <a:xfrm>
            <a:off x="1884092" y="1701258"/>
            <a:ext cx="5521692" cy="2388372"/>
          </a:xfrm>
          <a:prstGeom prst="rect">
            <a:avLst/>
          </a:prstGeom>
        </p:spPr>
        <p:txBody>
          <a:bodyPr spcFirstLastPara="1" wrap="square" lIns="91425" tIns="91425" rIns="91425" bIns="91425" anchor="ctr" anchorCtr="0">
            <a:noAutofit/>
          </a:bodyPr>
          <a:lstStyle/>
          <a:p>
            <a:pPr marL="425450" indent="-285750" algn="l">
              <a:buFont typeface="Wingdings" pitchFamily="2" charset="2"/>
              <a:buChar char="ü"/>
            </a:pPr>
            <a:r>
              <a:rPr lang="en-US" sz="1400" dirty="0"/>
              <a:t>The objective of this project is to demonstrate the implementation of Random Forest and Logistic Regression models for credit card fraud detection</a:t>
            </a:r>
            <a:r>
              <a:rPr lang="en-US" sz="1400" dirty="0" smtClean="0"/>
              <a:t>. </a:t>
            </a:r>
          </a:p>
          <a:p>
            <a:pPr marL="425450" indent="-285750" algn="l">
              <a:buFont typeface="Wingdings" pitchFamily="2" charset="2"/>
              <a:buChar char="ü"/>
            </a:pPr>
            <a:r>
              <a:rPr lang="en-US" sz="1400" dirty="0" smtClean="0"/>
              <a:t>We </a:t>
            </a:r>
            <a:r>
              <a:rPr lang="en-US" sz="1400" dirty="0"/>
              <a:t>will explore the process of data preprocessing, visualizing class imbalance, synthesizing new data using SMOTE, splitting data into training and testing sets, and training and evaluating the performance of the models. </a:t>
            </a:r>
            <a:endParaRPr lang="en-US" sz="1400" dirty="0" smtClean="0"/>
          </a:p>
          <a:p>
            <a:pPr marL="425450" indent="-285750" algn="l">
              <a:buFont typeface="Wingdings" pitchFamily="2" charset="2"/>
              <a:buChar char="ü"/>
            </a:pPr>
            <a:r>
              <a:rPr lang="en-US" sz="1400" dirty="0" smtClean="0"/>
              <a:t>By </a:t>
            </a:r>
            <a:r>
              <a:rPr lang="en-US" sz="1400" dirty="0"/>
              <a:t>the end of this project, </a:t>
            </a:r>
            <a:r>
              <a:rPr lang="en-US" sz="1400" dirty="0" smtClean="0"/>
              <a:t>will </a:t>
            </a:r>
            <a:r>
              <a:rPr lang="en-US" sz="1400" dirty="0"/>
              <a:t>gain a practical understanding of the application of machine learning techniques to detect credit card fraud.</a:t>
            </a:r>
            <a:endParaRPr sz="1400" dirty="0"/>
          </a:p>
        </p:txBody>
      </p:sp>
      <p:sp>
        <p:nvSpPr>
          <p:cNvPr id="2" name="Rectangle 1"/>
          <p:cNvSpPr/>
          <p:nvPr/>
        </p:nvSpPr>
        <p:spPr>
          <a:xfrm>
            <a:off x="3518309" y="339502"/>
            <a:ext cx="2253259" cy="630942"/>
          </a:xfrm>
          <a:prstGeom prst="rect">
            <a:avLst/>
          </a:prstGeom>
        </p:spPr>
        <p:txBody>
          <a:bodyPr wrap="square">
            <a:spAutoFit/>
          </a:bodyPr>
          <a:lstStyle/>
          <a:p>
            <a:r>
              <a:rPr lang="en" sz="3500" b="1" dirty="0" smtClean="0">
                <a:solidFill>
                  <a:srgbClr val="FFFFFF"/>
                </a:solidFill>
                <a:latin typeface="Righteous"/>
                <a:sym typeface="Righteous"/>
              </a:rPr>
              <a:t>Objective</a:t>
            </a:r>
            <a:endParaRPr lang="en-IN"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7"/>
          <p:cNvSpPr txBox="1">
            <a:spLocks noGrp="1"/>
          </p:cNvSpPr>
          <p:nvPr>
            <p:ph type="title"/>
          </p:nvPr>
        </p:nvSpPr>
        <p:spPr>
          <a:xfrm>
            <a:off x="720000" y="535000"/>
            <a:ext cx="7704000" cy="572700"/>
          </a:xfrm>
          <a:prstGeom prst="rect">
            <a:avLst/>
          </a:prstGeom>
        </p:spPr>
        <p:txBody>
          <a:bodyPr spcFirstLastPara="1" wrap="square" lIns="91425" tIns="91425" rIns="91425" bIns="91425" anchor="ctr" anchorCtr="0">
            <a:noAutofit/>
          </a:bodyPr>
          <a:lstStyle/>
          <a:p>
            <a:r>
              <a:rPr lang="en-IN" dirty="0" smtClean="0"/>
              <a:t>Data set &amp; </a:t>
            </a:r>
            <a:r>
              <a:rPr lang="en-IN" sz="3600" dirty="0" smtClean="0">
                <a:solidFill>
                  <a:srgbClr val="FFFFFF"/>
                </a:solidFill>
              </a:rPr>
              <a:t>Methodology</a:t>
            </a:r>
            <a:endParaRPr dirty="0"/>
          </a:p>
        </p:txBody>
      </p:sp>
      <p:sp>
        <p:nvSpPr>
          <p:cNvPr id="532" name="Google Shape;532;p37"/>
          <p:cNvSpPr txBox="1">
            <a:spLocks noGrp="1"/>
          </p:cNvSpPr>
          <p:nvPr>
            <p:ph type="body" idx="1"/>
          </p:nvPr>
        </p:nvSpPr>
        <p:spPr>
          <a:xfrm>
            <a:off x="945782" y="1131590"/>
            <a:ext cx="7828500" cy="3623092"/>
          </a:xfrm>
          <a:prstGeom prst="rect">
            <a:avLst/>
          </a:prstGeom>
        </p:spPr>
        <p:txBody>
          <a:bodyPr spcFirstLastPara="1" wrap="square" lIns="91425" tIns="91425" rIns="91425" bIns="91425" anchor="t" anchorCtr="0">
            <a:noAutofit/>
          </a:bodyPr>
          <a:lstStyle/>
          <a:p>
            <a:r>
              <a:rPr lang="en-US" sz="1200" dirty="0">
                <a:latin typeface="Bahnschrift" pitchFamily="34" charset="0"/>
              </a:rPr>
              <a:t>Data Set Name:  Fraudulent Transaction Prediction</a:t>
            </a:r>
            <a:endParaRPr lang="en-IN" sz="1200" dirty="0">
              <a:latin typeface="Bahnschrift" pitchFamily="34" charset="0"/>
            </a:endParaRPr>
          </a:p>
          <a:p>
            <a:r>
              <a:rPr lang="en-US" sz="1200" dirty="0">
                <a:latin typeface="Bahnschrift" pitchFamily="34" charset="0"/>
              </a:rPr>
              <a:t>Data set Link: https://www.kaggle.com/datasets/mlg-ulb/creditcardfraud</a:t>
            </a:r>
            <a:endParaRPr lang="en-IN" sz="1200" dirty="0">
              <a:solidFill>
                <a:schemeClr val="accent6"/>
              </a:solidFill>
              <a:latin typeface="Bahnschrift" pitchFamily="34" charset="0"/>
            </a:endParaRPr>
          </a:p>
          <a:p>
            <a:pPr marL="0" lvl="0" indent="0" algn="l" rtl="0">
              <a:spcBef>
                <a:spcPts val="0"/>
              </a:spcBef>
              <a:spcAft>
                <a:spcPts val="0"/>
              </a:spcAft>
              <a:buNone/>
            </a:pPr>
            <a:endParaRPr sz="1200" dirty="0">
              <a:latin typeface="Bahnschrift" pitchFamily="34" charset="0"/>
              <a:sym typeface="Spartan"/>
            </a:endParaRPr>
          </a:p>
          <a:p>
            <a:pPr marL="0" lvl="0" indent="0" algn="l" rtl="0">
              <a:spcBef>
                <a:spcPts val="0"/>
              </a:spcBef>
              <a:spcAft>
                <a:spcPts val="0"/>
              </a:spcAft>
              <a:buNone/>
            </a:pPr>
            <a:endParaRPr dirty="0">
              <a:latin typeface="Bahnschrift" pitchFamily="34" charset="0"/>
              <a:sym typeface="Spartan"/>
            </a:endParaRPr>
          </a:p>
        </p:txBody>
      </p:sp>
      <p:sp>
        <p:nvSpPr>
          <p:cNvPr id="2" name="Rectangle 1"/>
          <p:cNvSpPr/>
          <p:nvPr/>
        </p:nvSpPr>
        <p:spPr>
          <a:xfrm>
            <a:off x="1187624" y="1707654"/>
            <a:ext cx="7344816" cy="3108543"/>
          </a:xfrm>
          <a:prstGeom prst="rect">
            <a:avLst/>
          </a:prstGeom>
        </p:spPr>
        <p:txBody>
          <a:bodyPr wrap="square">
            <a:spAutoFit/>
          </a:bodyPr>
          <a:lstStyle/>
          <a:p>
            <a:pPr marL="285750" indent="-285750">
              <a:buFont typeface="Wingdings" pitchFamily="2" charset="2"/>
              <a:buChar char="v"/>
            </a:pPr>
            <a:r>
              <a:rPr lang="en-US" dirty="0">
                <a:solidFill>
                  <a:schemeClr val="accent6"/>
                </a:solidFill>
                <a:latin typeface="Bahnschrift" pitchFamily="34" charset="0"/>
              </a:rPr>
              <a:t>We have used the above-mentioned dataset which contains data collected by a German bank about transactions made on two days in September 2013</a:t>
            </a:r>
            <a:r>
              <a:rPr lang="en-US" dirty="0" smtClean="0">
                <a:solidFill>
                  <a:schemeClr val="accent6"/>
                </a:solidFill>
                <a:latin typeface="Bahnschrift" pitchFamily="34" charset="0"/>
              </a:rPr>
              <a:t>.</a:t>
            </a:r>
          </a:p>
          <a:p>
            <a:pPr marL="285750" indent="-285750">
              <a:buFont typeface="Wingdings" pitchFamily="2" charset="2"/>
              <a:buChar char="v"/>
            </a:pPr>
            <a:r>
              <a:rPr lang="en-US" dirty="0" smtClean="0">
                <a:solidFill>
                  <a:schemeClr val="accent6"/>
                </a:solidFill>
                <a:latin typeface="Bahnschrift" pitchFamily="34" charset="0"/>
              </a:rPr>
              <a:t> </a:t>
            </a:r>
            <a:r>
              <a:rPr lang="en-US" dirty="0">
                <a:solidFill>
                  <a:schemeClr val="accent6"/>
                </a:solidFill>
                <a:latin typeface="Bahnschrift" pitchFamily="34" charset="0"/>
              </a:rPr>
              <a:t>The dataset contains 31 variables out of which 28 are PCA and mentioned as V1, V2, V3, …, V28</a:t>
            </a:r>
            <a:r>
              <a:rPr lang="en-US" dirty="0" smtClean="0">
                <a:solidFill>
                  <a:schemeClr val="accent6"/>
                </a:solidFill>
                <a:latin typeface="Bahnschrift" pitchFamily="34" charset="0"/>
              </a:rPr>
              <a:t>.</a:t>
            </a:r>
          </a:p>
          <a:p>
            <a:pPr marL="285750" indent="-285750">
              <a:buFont typeface="Wingdings" pitchFamily="2" charset="2"/>
              <a:buChar char="v"/>
            </a:pPr>
            <a:r>
              <a:rPr lang="en-US" dirty="0" smtClean="0">
                <a:solidFill>
                  <a:schemeClr val="accent6"/>
                </a:solidFill>
                <a:latin typeface="Bahnschrift" pitchFamily="34" charset="0"/>
              </a:rPr>
              <a:t> </a:t>
            </a:r>
            <a:r>
              <a:rPr lang="en-US" dirty="0">
                <a:solidFill>
                  <a:schemeClr val="accent6"/>
                </a:solidFill>
                <a:latin typeface="Bahnschrift" pitchFamily="34" charset="0"/>
              </a:rPr>
              <a:t>The data is highly imbalanced with the fraud transactions comprising only 0.172% of the data. We use the SMOTE technique to over-sample the data and change the weightage of genuine and fraudulent transactions to 65% and 35% </a:t>
            </a:r>
            <a:r>
              <a:rPr lang="en-US" dirty="0" smtClean="0">
                <a:solidFill>
                  <a:schemeClr val="accent6"/>
                </a:solidFill>
                <a:latin typeface="Bahnschrift" pitchFamily="34" charset="0"/>
              </a:rPr>
              <a:t>respectively.</a:t>
            </a:r>
            <a:endParaRPr lang="en-IN" dirty="0">
              <a:solidFill>
                <a:schemeClr val="accent6"/>
              </a:solidFill>
              <a:latin typeface="Bahnschrift" pitchFamily="34" charset="0"/>
            </a:endParaRPr>
          </a:p>
          <a:p>
            <a:pPr marL="285750" indent="-285750">
              <a:buFont typeface="Wingdings" pitchFamily="2" charset="2"/>
              <a:buChar char="v"/>
            </a:pPr>
            <a:r>
              <a:rPr lang="en-US" dirty="0" smtClean="0">
                <a:solidFill>
                  <a:schemeClr val="accent6"/>
                </a:solidFill>
                <a:latin typeface="Bahnschrift" pitchFamily="34" charset="0"/>
              </a:rPr>
              <a:t>Then </a:t>
            </a:r>
            <a:r>
              <a:rPr lang="en-US" dirty="0">
                <a:solidFill>
                  <a:schemeClr val="accent6"/>
                </a:solidFill>
                <a:latin typeface="Bahnschrift" pitchFamily="34" charset="0"/>
              </a:rPr>
              <a:t>we use the sample() function to decrease the time complexity of the project and randomly select 50000 data values from the SMOTE output. </a:t>
            </a:r>
            <a:endParaRPr lang="en-US" dirty="0" smtClean="0">
              <a:solidFill>
                <a:schemeClr val="accent6"/>
              </a:solidFill>
              <a:latin typeface="Bahnschrift" pitchFamily="34" charset="0"/>
            </a:endParaRPr>
          </a:p>
          <a:p>
            <a:pPr marL="285750" indent="-285750">
              <a:buFont typeface="Wingdings" pitchFamily="2" charset="2"/>
              <a:buChar char="v"/>
            </a:pPr>
            <a:r>
              <a:rPr lang="en-US" dirty="0" smtClean="0">
                <a:solidFill>
                  <a:schemeClr val="accent6"/>
                </a:solidFill>
                <a:latin typeface="Bahnschrift" pitchFamily="34" charset="0"/>
              </a:rPr>
              <a:t>We </a:t>
            </a:r>
            <a:r>
              <a:rPr lang="en-US" dirty="0">
                <a:solidFill>
                  <a:schemeClr val="accent6"/>
                </a:solidFill>
                <a:latin typeface="Bahnschrift" pitchFamily="34" charset="0"/>
              </a:rPr>
              <a:t>use these 50000 values as the dataset going ahead. We divide the data into training and testing model with the split ratio of 70%. </a:t>
            </a:r>
            <a:endParaRPr lang="en-US" dirty="0" smtClean="0">
              <a:solidFill>
                <a:schemeClr val="accent6"/>
              </a:solidFill>
              <a:latin typeface="Bahnschrift" pitchFamily="34" charset="0"/>
            </a:endParaRPr>
          </a:p>
          <a:p>
            <a:pPr marL="285750" indent="-285750">
              <a:buFont typeface="Wingdings" pitchFamily="2" charset="2"/>
              <a:buChar char="v"/>
            </a:pPr>
            <a:r>
              <a:rPr lang="en-US" dirty="0" smtClean="0">
                <a:solidFill>
                  <a:schemeClr val="accent6"/>
                </a:solidFill>
                <a:latin typeface="Bahnschrift" pitchFamily="34" charset="0"/>
              </a:rPr>
              <a:t>We </a:t>
            </a:r>
            <a:r>
              <a:rPr lang="en-US" dirty="0">
                <a:solidFill>
                  <a:schemeClr val="accent6"/>
                </a:solidFill>
                <a:latin typeface="Bahnschrift" pitchFamily="34" charset="0"/>
              </a:rPr>
              <a:t>have used the </a:t>
            </a:r>
            <a:r>
              <a:rPr lang="en-US" dirty="0" err="1">
                <a:solidFill>
                  <a:schemeClr val="accent6"/>
                </a:solidFill>
                <a:latin typeface="Bahnschrift" pitchFamily="34" charset="0"/>
              </a:rPr>
              <a:t>traincontrol</a:t>
            </a:r>
            <a:r>
              <a:rPr lang="en-US" dirty="0">
                <a:solidFill>
                  <a:schemeClr val="accent6"/>
                </a:solidFill>
                <a:latin typeface="Bahnschrift" pitchFamily="34" charset="0"/>
              </a:rPr>
              <a:t> function in the caret package to train the Random Forest and Logistic Regression models with the cross-validation method. </a:t>
            </a:r>
            <a:endParaRPr lang="en-US" dirty="0" smtClean="0">
              <a:solidFill>
                <a:schemeClr val="accent6"/>
              </a:solidFill>
              <a:latin typeface="Bahnschrift" pitchFamily="34" charset="0"/>
            </a:endParaRPr>
          </a:p>
          <a:p>
            <a:pPr marL="285750" indent="-285750">
              <a:buFont typeface="Wingdings" pitchFamily="2" charset="2"/>
              <a:buChar char="v"/>
            </a:pPr>
            <a:r>
              <a:rPr lang="en-US" dirty="0" smtClean="0">
                <a:solidFill>
                  <a:schemeClr val="accent6"/>
                </a:solidFill>
                <a:latin typeface="Bahnschrift" pitchFamily="34" charset="0"/>
              </a:rPr>
              <a:t>We </a:t>
            </a:r>
            <a:r>
              <a:rPr lang="en-US" dirty="0">
                <a:solidFill>
                  <a:schemeClr val="accent6"/>
                </a:solidFill>
                <a:latin typeface="Bahnschrift" pitchFamily="34" charset="0"/>
              </a:rPr>
              <a:t>have used the confusion matrix to evaluate these models.</a:t>
            </a:r>
            <a:endParaRPr lang="en-IN" dirty="0">
              <a:solidFill>
                <a:schemeClr val="accent6"/>
              </a:solidFill>
              <a:latin typeface="Bahnschrift" pitchFamily="34" charset="0"/>
            </a:endParaRPr>
          </a:p>
        </p:txBody>
      </p:sp>
      <p:sp>
        <p:nvSpPr>
          <p:cNvPr id="5" name="Google Shape;565;p39"/>
          <p:cNvSpPr/>
          <p:nvPr/>
        </p:nvSpPr>
        <p:spPr>
          <a:xfrm flipH="1">
            <a:off x="7884368" y="627534"/>
            <a:ext cx="834175" cy="834975"/>
          </a:xfrm>
          <a:custGeom>
            <a:avLst/>
            <a:gdLst/>
            <a:ahLst/>
            <a:cxnLst/>
            <a:rect l="l" t="t" r="r" b="b"/>
            <a:pathLst>
              <a:path w="33367" h="33399" extrusionOk="0">
                <a:moveTo>
                  <a:pt x="0" y="1"/>
                </a:moveTo>
                <a:lnTo>
                  <a:pt x="33366" y="33399"/>
                </a:lnTo>
                <a:lnTo>
                  <a:pt x="333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66;p39"/>
          <p:cNvSpPr/>
          <p:nvPr/>
        </p:nvSpPr>
        <p:spPr>
          <a:xfrm>
            <a:off x="8181141" y="915566"/>
            <a:ext cx="351299" cy="351955"/>
          </a:xfrm>
          <a:custGeom>
            <a:avLst/>
            <a:gdLst/>
            <a:ahLst/>
            <a:cxnLst/>
            <a:rect l="l" t="t" r="r" b="b"/>
            <a:pathLst>
              <a:path w="16604" h="16635" extrusionOk="0">
                <a:moveTo>
                  <a:pt x="1" y="0"/>
                </a:moveTo>
                <a:lnTo>
                  <a:pt x="1" y="16635"/>
                </a:lnTo>
                <a:lnTo>
                  <a:pt x="16603" y="16635"/>
                </a:lnTo>
                <a:lnTo>
                  <a:pt x="16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3" name="Rectangle 2"/>
          <p:cNvSpPr/>
          <p:nvPr/>
        </p:nvSpPr>
        <p:spPr>
          <a:xfrm>
            <a:off x="3203848" y="210486"/>
            <a:ext cx="2520280" cy="707886"/>
          </a:xfrm>
          <a:prstGeom prst="rect">
            <a:avLst/>
          </a:prstGeom>
        </p:spPr>
        <p:txBody>
          <a:bodyPr wrap="square">
            <a:spAutoFit/>
          </a:bodyPr>
          <a:lstStyle/>
          <a:p>
            <a:r>
              <a:rPr lang="en-IN" sz="4000" b="1" dirty="0" smtClean="0">
                <a:solidFill>
                  <a:srgbClr val="FFFFFF"/>
                </a:solidFill>
                <a:latin typeface="Righteous"/>
                <a:sym typeface="Righteous"/>
              </a:rPr>
              <a:t>Results</a:t>
            </a:r>
            <a:endParaRPr lang="en" sz="4000" b="1" dirty="0" smtClean="0">
              <a:solidFill>
                <a:srgbClr val="FFFFFF"/>
              </a:solidFill>
              <a:latin typeface="Righteous"/>
              <a:sym typeface="Righteous"/>
            </a:endParaRPr>
          </a:p>
        </p:txBody>
      </p:sp>
      <p:graphicFrame>
        <p:nvGraphicFramePr>
          <p:cNvPr id="4" name="Table 3"/>
          <p:cNvGraphicFramePr>
            <a:graphicFrameLocks noGrp="1"/>
          </p:cNvGraphicFramePr>
          <p:nvPr>
            <p:extLst>
              <p:ext uri="{D42A27DB-BD31-4B8C-83A1-F6EECF244321}">
                <p14:modId xmlns:p14="http://schemas.microsoft.com/office/powerpoint/2010/main" val="2810517634"/>
              </p:ext>
            </p:extLst>
          </p:nvPr>
        </p:nvGraphicFramePr>
        <p:xfrm>
          <a:off x="3851920" y="1707652"/>
          <a:ext cx="4824535" cy="2536826"/>
        </p:xfrm>
        <a:graphic>
          <a:graphicData uri="http://schemas.openxmlformats.org/drawingml/2006/table">
            <a:tbl>
              <a:tblPr firstRow="1" firstCol="1" bandRow="1">
                <a:tableStyleId>{13044442-9F3B-4DB6-A2C7-22DC59A3991D}</a:tableStyleId>
              </a:tblPr>
              <a:tblGrid>
                <a:gridCol w="1608860"/>
                <a:gridCol w="1606815"/>
                <a:gridCol w="1608860"/>
              </a:tblGrid>
              <a:tr h="640483">
                <a:tc>
                  <a: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sz="1000" b="1" kern="0" dirty="0" smtClean="0">
                          <a:solidFill>
                            <a:schemeClr val="accent6"/>
                          </a:solidFill>
                          <a:effectLst/>
                        </a:rPr>
                        <a:t> </a:t>
                      </a:r>
                      <a:r>
                        <a:rPr kumimoji="0" lang="en-US" sz="1200" b="1" i="0" u="none" strike="noStrike" kern="0" cap="none" spc="0" normalizeH="0" baseline="0" noProof="0" dirty="0" smtClean="0">
                          <a:ln>
                            <a:noFill/>
                          </a:ln>
                          <a:solidFill>
                            <a:schemeClr val="accent6"/>
                          </a:solidFill>
                          <a:effectLst/>
                          <a:uLnTx/>
                          <a:uFillTx/>
                          <a:latin typeface="Arial" pitchFamily="34" charset="0"/>
                          <a:ea typeface="Times New Roman" pitchFamily="18" charset="0"/>
                          <a:cs typeface="Arial" pitchFamily="34" charset="0"/>
                          <a:sym typeface="Spartan"/>
                        </a:rPr>
                        <a:t>Comparison of the models:</a:t>
                      </a:r>
                    </a:p>
                    <a:p>
                      <a:pPr marL="63500" algn="ctr">
                        <a:spcAft>
                          <a:spcPts val="0"/>
                        </a:spcAft>
                      </a:pPr>
                      <a:endParaRPr lang="en-IN" sz="1000" b="1" kern="0" dirty="0">
                        <a:solidFill>
                          <a:schemeClr val="accent6"/>
                        </a:solidFill>
                        <a:effectLst/>
                        <a:latin typeface="Calibri"/>
                        <a:ea typeface="Times New Roman"/>
                        <a:cs typeface="Times New Roman"/>
                      </a:endParaRPr>
                    </a:p>
                  </a:txBody>
                  <a:tcPr marL="68580" marR="68580" marT="0" marB="0"/>
                </a:tc>
                <a:tc>
                  <a:txBody>
                    <a:bodyPr/>
                    <a:lstStyle/>
                    <a:p>
                      <a:pPr marL="63500" algn="ctr">
                        <a:lnSpc>
                          <a:spcPct val="300000"/>
                        </a:lnSpc>
                        <a:spcAft>
                          <a:spcPts val="0"/>
                        </a:spcAft>
                      </a:pPr>
                      <a:r>
                        <a:rPr lang="en-US" sz="1000" b="1" kern="0" dirty="0">
                          <a:solidFill>
                            <a:schemeClr val="accent6"/>
                          </a:solidFill>
                          <a:effectLst/>
                        </a:rPr>
                        <a:t>Random Forest</a:t>
                      </a:r>
                      <a:endParaRPr lang="en-IN" sz="1000" b="1" kern="0" dirty="0">
                        <a:solidFill>
                          <a:schemeClr val="accent6"/>
                        </a:solidFill>
                        <a:effectLst/>
                        <a:latin typeface="Calibri"/>
                        <a:ea typeface="Times New Roman"/>
                        <a:cs typeface="Times New Roman"/>
                      </a:endParaRPr>
                    </a:p>
                  </a:txBody>
                  <a:tcPr marL="68580" marR="68580" marT="0" marB="0"/>
                </a:tc>
                <a:tc>
                  <a:txBody>
                    <a:bodyPr/>
                    <a:lstStyle/>
                    <a:p>
                      <a:pPr marL="63500" algn="ctr">
                        <a:lnSpc>
                          <a:spcPct val="300000"/>
                        </a:lnSpc>
                        <a:spcAft>
                          <a:spcPts val="0"/>
                        </a:spcAft>
                      </a:pPr>
                      <a:r>
                        <a:rPr lang="en-US" sz="1000" b="1" kern="0" dirty="0">
                          <a:solidFill>
                            <a:schemeClr val="accent6"/>
                          </a:solidFill>
                          <a:effectLst/>
                        </a:rPr>
                        <a:t>Logistic Regression</a:t>
                      </a:r>
                      <a:endParaRPr lang="en-IN" sz="1000" b="1" kern="0" dirty="0">
                        <a:solidFill>
                          <a:schemeClr val="accent6"/>
                        </a:solidFill>
                        <a:effectLst/>
                        <a:latin typeface="Calibri"/>
                        <a:ea typeface="Times New Roman"/>
                        <a:cs typeface="Times New Roman"/>
                      </a:endParaRPr>
                    </a:p>
                  </a:txBody>
                  <a:tcPr marL="68580" marR="68580" marT="0" marB="0"/>
                </a:tc>
              </a:tr>
              <a:tr h="475794">
                <a:tc>
                  <a:txBody>
                    <a:bodyPr/>
                    <a:lstStyle/>
                    <a:p>
                      <a:pPr marL="63500" algn="ctr">
                        <a:lnSpc>
                          <a:spcPct val="200000"/>
                        </a:lnSpc>
                        <a:spcAft>
                          <a:spcPts val="0"/>
                        </a:spcAft>
                      </a:pPr>
                      <a:r>
                        <a:rPr lang="en-US" sz="1000" b="1" kern="0" dirty="0" smtClean="0">
                          <a:solidFill>
                            <a:schemeClr val="accent6"/>
                          </a:solidFill>
                          <a:effectLst/>
                        </a:rPr>
                        <a:t>Accuracy</a:t>
                      </a:r>
                    </a:p>
                  </a:txBody>
                  <a:tcPr marL="68580" marR="68580" marT="0" marB="0"/>
                </a:tc>
                <a:tc>
                  <a:txBody>
                    <a:bodyPr/>
                    <a:lstStyle/>
                    <a:p>
                      <a:pPr marL="63500" algn="ctr">
                        <a:lnSpc>
                          <a:spcPct val="200000"/>
                        </a:lnSpc>
                        <a:spcAft>
                          <a:spcPts val="0"/>
                        </a:spcAft>
                      </a:pPr>
                      <a:r>
                        <a:rPr lang="en-US" sz="1000" b="1" kern="0" dirty="0">
                          <a:solidFill>
                            <a:schemeClr val="accent6"/>
                          </a:solidFill>
                          <a:effectLst/>
                        </a:rPr>
                        <a:t>99.51%</a:t>
                      </a:r>
                      <a:endParaRPr lang="en-IN" sz="1000" b="1" kern="0" dirty="0">
                        <a:solidFill>
                          <a:schemeClr val="accent6"/>
                        </a:solidFill>
                        <a:effectLst/>
                        <a:latin typeface="Calibri"/>
                        <a:ea typeface="Times New Roman"/>
                        <a:cs typeface="Times New Roman"/>
                      </a:endParaRPr>
                    </a:p>
                  </a:txBody>
                  <a:tcPr marL="68580" marR="68580" marT="0" marB="0"/>
                </a:tc>
                <a:tc>
                  <a:txBody>
                    <a:bodyPr/>
                    <a:lstStyle/>
                    <a:p>
                      <a:pPr marL="63500" algn="ctr">
                        <a:lnSpc>
                          <a:spcPct val="200000"/>
                        </a:lnSpc>
                        <a:spcAft>
                          <a:spcPts val="0"/>
                        </a:spcAft>
                      </a:pPr>
                      <a:r>
                        <a:rPr lang="en-US" sz="1000" b="1" kern="0" dirty="0">
                          <a:solidFill>
                            <a:schemeClr val="accent6"/>
                          </a:solidFill>
                          <a:effectLst/>
                        </a:rPr>
                        <a:t>96.69%</a:t>
                      </a:r>
                      <a:endParaRPr lang="en-IN" sz="1000" b="1" kern="0" dirty="0">
                        <a:solidFill>
                          <a:schemeClr val="accent6"/>
                        </a:solidFill>
                        <a:effectLst/>
                        <a:latin typeface="Calibri"/>
                        <a:ea typeface="Times New Roman"/>
                        <a:cs typeface="Times New Roman"/>
                      </a:endParaRPr>
                    </a:p>
                  </a:txBody>
                  <a:tcPr marL="68580" marR="68580" marT="0" marB="0"/>
                </a:tc>
              </a:tr>
              <a:tr h="468961">
                <a:tc>
                  <a:txBody>
                    <a:bodyPr/>
                    <a:lstStyle/>
                    <a:p>
                      <a:pPr marL="63500" algn="ctr">
                        <a:lnSpc>
                          <a:spcPct val="250000"/>
                        </a:lnSpc>
                        <a:spcAft>
                          <a:spcPts val="0"/>
                        </a:spcAft>
                      </a:pPr>
                      <a:r>
                        <a:rPr lang="en-US" sz="1000" b="1" kern="0" dirty="0">
                          <a:solidFill>
                            <a:schemeClr val="accent6"/>
                          </a:solidFill>
                          <a:effectLst/>
                        </a:rPr>
                        <a:t>Sensitivity</a:t>
                      </a:r>
                      <a:endParaRPr lang="en-IN" sz="1000" b="1" kern="0" dirty="0">
                        <a:solidFill>
                          <a:schemeClr val="accent6"/>
                        </a:solidFill>
                        <a:effectLst/>
                        <a:latin typeface="Calibri"/>
                        <a:ea typeface="Times New Roman"/>
                        <a:cs typeface="Times New Roman"/>
                      </a:endParaRPr>
                    </a:p>
                  </a:txBody>
                  <a:tcPr marL="68580" marR="68580" marT="0" marB="0"/>
                </a:tc>
                <a:tc>
                  <a:txBody>
                    <a:bodyPr/>
                    <a:lstStyle/>
                    <a:p>
                      <a:pPr marL="63500" algn="ctr">
                        <a:lnSpc>
                          <a:spcPct val="200000"/>
                        </a:lnSpc>
                        <a:spcAft>
                          <a:spcPts val="0"/>
                        </a:spcAft>
                      </a:pPr>
                      <a:r>
                        <a:rPr lang="en-US" sz="1000" b="1" kern="0">
                          <a:solidFill>
                            <a:schemeClr val="accent6"/>
                          </a:solidFill>
                          <a:effectLst/>
                        </a:rPr>
                        <a:t>99.82%</a:t>
                      </a:r>
                      <a:endParaRPr lang="en-IN" sz="1000" b="1" kern="0">
                        <a:solidFill>
                          <a:schemeClr val="accent6"/>
                        </a:solidFill>
                        <a:effectLst/>
                        <a:latin typeface="Calibri"/>
                        <a:ea typeface="Times New Roman"/>
                        <a:cs typeface="Times New Roman"/>
                      </a:endParaRPr>
                    </a:p>
                  </a:txBody>
                  <a:tcPr marL="68580" marR="68580" marT="0" marB="0"/>
                </a:tc>
                <a:tc>
                  <a:txBody>
                    <a:bodyPr/>
                    <a:lstStyle/>
                    <a:p>
                      <a:pPr marL="63500" algn="ctr">
                        <a:lnSpc>
                          <a:spcPct val="200000"/>
                        </a:lnSpc>
                        <a:spcAft>
                          <a:spcPts val="0"/>
                        </a:spcAft>
                      </a:pPr>
                      <a:r>
                        <a:rPr lang="en-US" sz="1000" b="1" kern="0" dirty="0">
                          <a:solidFill>
                            <a:schemeClr val="accent6"/>
                          </a:solidFill>
                          <a:effectLst/>
                        </a:rPr>
                        <a:t>99.18%</a:t>
                      </a:r>
                      <a:endParaRPr lang="en-IN" sz="1000" b="1" kern="0" dirty="0">
                        <a:solidFill>
                          <a:schemeClr val="accent6"/>
                        </a:solidFill>
                        <a:effectLst/>
                        <a:latin typeface="Calibri"/>
                        <a:ea typeface="Times New Roman"/>
                        <a:cs typeface="Times New Roman"/>
                      </a:endParaRPr>
                    </a:p>
                  </a:txBody>
                  <a:tcPr marL="68580" marR="68580" marT="0" marB="0"/>
                </a:tc>
              </a:tr>
              <a:tr h="475794">
                <a:tc>
                  <a:txBody>
                    <a:bodyPr/>
                    <a:lstStyle/>
                    <a:p>
                      <a:pPr marL="63500" algn="ctr">
                        <a:lnSpc>
                          <a:spcPct val="250000"/>
                        </a:lnSpc>
                        <a:spcAft>
                          <a:spcPts val="0"/>
                        </a:spcAft>
                      </a:pPr>
                      <a:r>
                        <a:rPr lang="en-US" sz="1000" b="1" kern="0">
                          <a:solidFill>
                            <a:schemeClr val="accent6"/>
                          </a:solidFill>
                          <a:effectLst/>
                        </a:rPr>
                        <a:t>Specificity</a:t>
                      </a:r>
                      <a:endParaRPr lang="en-IN" sz="1000" b="1" kern="0">
                        <a:solidFill>
                          <a:schemeClr val="accent6"/>
                        </a:solidFill>
                        <a:effectLst/>
                        <a:latin typeface="Calibri"/>
                        <a:ea typeface="Times New Roman"/>
                        <a:cs typeface="Times New Roman"/>
                      </a:endParaRPr>
                    </a:p>
                  </a:txBody>
                  <a:tcPr marL="68580" marR="68580" marT="0" marB="0"/>
                </a:tc>
                <a:tc>
                  <a:txBody>
                    <a:bodyPr/>
                    <a:lstStyle/>
                    <a:p>
                      <a:pPr marL="63500" algn="ctr">
                        <a:lnSpc>
                          <a:spcPct val="200000"/>
                        </a:lnSpc>
                        <a:spcAft>
                          <a:spcPts val="0"/>
                        </a:spcAft>
                      </a:pPr>
                      <a:r>
                        <a:rPr lang="en-US" sz="1000" b="1" kern="0">
                          <a:solidFill>
                            <a:schemeClr val="accent6"/>
                          </a:solidFill>
                          <a:effectLst/>
                        </a:rPr>
                        <a:t>98.95%</a:t>
                      </a:r>
                      <a:endParaRPr lang="en-IN" sz="1000" b="1" kern="0">
                        <a:solidFill>
                          <a:schemeClr val="accent6"/>
                        </a:solidFill>
                        <a:effectLst/>
                        <a:latin typeface="Calibri"/>
                        <a:ea typeface="Times New Roman"/>
                        <a:cs typeface="Times New Roman"/>
                      </a:endParaRPr>
                    </a:p>
                  </a:txBody>
                  <a:tcPr marL="68580" marR="68580" marT="0" marB="0"/>
                </a:tc>
                <a:tc>
                  <a:txBody>
                    <a:bodyPr/>
                    <a:lstStyle/>
                    <a:p>
                      <a:pPr marL="63500" algn="ctr">
                        <a:lnSpc>
                          <a:spcPct val="200000"/>
                        </a:lnSpc>
                        <a:spcAft>
                          <a:spcPts val="0"/>
                        </a:spcAft>
                      </a:pPr>
                      <a:r>
                        <a:rPr lang="en-US" sz="1000" b="1" kern="0">
                          <a:solidFill>
                            <a:schemeClr val="accent6"/>
                          </a:solidFill>
                          <a:effectLst/>
                        </a:rPr>
                        <a:t>92.05%</a:t>
                      </a:r>
                      <a:endParaRPr lang="en-IN" sz="1000" b="1" kern="0">
                        <a:solidFill>
                          <a:schemeClr val="accent6"/>
                        </a:solidFill>
                        <a:effectLst/>
                        <a:latin typeface="Calibri"/>
                        <a:ea typeface="Times New Roman"/>
                        <a:cs typeface="Times New Roman"/>
                      </a:endParaRPr>
                    </a:p>
                  </a:txBody>
                  <a:tcPr marL="68580" marR="68580" marT="0" marB="0"/>
                </a:tc>
              </a:tr>
              <a:tr h="475794">
                <a:tc>
                  <a:txBody>
                    <a:bodyPr/>
                    <a:lstStyle/>
                    <a:p>
                      <a:pPr marL="63500" algn="ctr">
                        <a:lnSpc>
                          <a:spcPct val="250000"/>
                        </a:lnSpc>
                        <a:spcAft>
                          <a:spcPts val="0"/>
                        </a:spcAft>
                      </a:pPr>
                      <a:r>
                        <a:rPr lang="en-US" sz="1000" b="1" kern="0" dirty="0">
                          <a:solidFill>
                            <a:schemeClr val="accent6"/>
                          </a:solidFill>
                          <a:effectLst/>
                        </a:rPr>
                        <a:t>Precision</a:t>
                      </a:r>
                      <a:endParaRPr lang="en-IN" sz="1000" b="1" kern="0" dirty="0">
                        <a:solidFill>
                          <a:schemeClr val="accent6"/>
                        </a:solidFill>
                        <a:effectLst/>
                        <a:latin typeface="Calibri"/>
                        <a:ea typeface="Times New Roman"/>
                        <a:cs typeface="Times New Roman"/>
                      </a:endParaRPr>
                    </a:p>
                  </a:txBody>
                  <a:tcPr marL="68580" marR="68580" marT="0" marB="0"/>
                </a:tc>
                <a:tc>
                  <a:txBody>
                    <a:bodyPr/>
                    <a:lstStyle/>
                    <a:p>
                      <a:pPr marL="63500" algn="ctr">
                        <a:lnSpc>
                          <a:spcPct val="200000"/>
                        </a:lnSpc>
                        <a:spcAft>
                          <a:spcPts val="0"/>
                        </a:spcAft>
                      </a:pPr>
                      <a:r>
                        <a:rPr lang="en-US" sz="1000" b="1" kern="0">
                          <a:solidFill>
                            <a:schemeClr val="accent6"/>
                          </a:solidFill>
                          <a:effectLst/>
                        </a:rPr>
                        <a:t>99.81%</a:t>
                      </a:r>
                      <a:endParaRPr lang="en-IN" sz="1000" b="1" kern="0">
                        <a:solidFill>
                          <a:schemeClr val="accent6"/>
                        </a:solidFill>
                        <a:effectLst/>
                        <a:latin typeface="Calibri"/>
                        <a:ea typeface="Times New Roman"/>
                        <a:cs typeface="Times New Roman"/>
                      </a:endParaRPr>
                    </a:p>
                  </a:txBody>
                  <a:tcPr marL="68580" marR="68580" marT="0" marB="0"/>
                </a:tc>
                <a:tc>
                  <a:txBody>
                    <a:bodyPr/>
                    <a:lstStyle/>
                    <a:p>
                      <a:pPr marL="63500" algn="ctr">
                        <a:lnSpc>
                          <a:spcPct val="200000"/>
                        </a:lnSpc>
                        <a:spcAft>
                          <a:spcPts val="0"/>
                        </a:spcAft>
                      </a:pPr>
                      <a:r>
                        <a:rPr lang="en-US" sz="1000" b="1" kern="0" dirty="0">
                          <a:solidFill>
                            <a:schemeClr val="accent6"/>
                          </a:solidFill>
                          <a:effectLst/>
                        </a:rPr>
                        <a:t>99.18%</a:t>
                      </a:r>
                      <a:endParaRPr lang="en-IN" sz="1000" b="1" kern="0" dirty="0">
                        <a:solidFill>
                          <a:schemeClr val="accent6"/>
                        </a:solidFill>
                        <a:effectLst/>
                        <a:latin typeface="Calibri"/>
                        <a:ea typeface="Times New Roman"/>
                        <a:cs typeface="Times New Roman"/>
                      </a:endParaRPr>
                    </a:p>
                  </a:txBody>
                  <a:tcPr marL="68580" marR="68580" marT="0" marB="0"/>
                </a:tc>
              </a:tr>
            </a:tbl>
          </a:graphicData>
        </a:graphic>
      </p:graphicFrame>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1707654"/>
            <a:ext cx="3230563" cy="2536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1403648" y="1203598"/>
            <a:ext cx="1058303" cy="400110"/>
          </a:xfrm>
          <a:prstGeom prst="rect">
            <a:avLst/>
          </a:prstGeom>
        </p:spPr>
        <p:txBody>
          <a:bodyPr wrap="none">
            <a:spAutoFit/>
          </a:bodyPr>
          <a:lstStyle/>
          <a:p>
            <a:pPr lvl="0" algn="r">
              <a:buClr>
                <a:srgbClr val="FAFAFA"/>
              </a:buClr>
              <a:buSzPts val="2000"/>
            </a:pPr>
            <a:r>
              <a:rPr lang="en-IN" sz="2000" dirty="0" smtClean="0">
                <a:solidFill>
                  <a:srgbClr val="FFFFFF"/>
                </a:solidFill>
                <a:latin typeface="Righteous"/>
                <a:sym typeface="Righteous"/>
              </a:rPr>
              <a:t>Graph :</a:t>
            </a:r>
            <a:endParaRPr lang="en-IN" sz="2000" dirty="0">
              <a:solidFill>
                <a:srgbClr val="FFFFFF"/>
              </a:solidFill>
              <a:latin typeface="Righteous"/>
              <a:sym typeface="Righteous"/>
            </a:endParaRPr>
          </a:p>
        </p:txBody>
      </p:sp>
      <p:sp>
        <p:nvSpPr>
          <p:cNvPr id="7" name="Rectangle 6"/>
          <p:cNvSpPr/>
          <p:nvPr/>
        </p:nvSpPr>
        <p:spPr>
          <a:xfrm>
            <a:off x="4777516" y="1222152"/>
            <a:ext cx="2299027" cy="400110"/>
          </a:xfrm>
          <a:prstGeom prst="rect">
            <a:avLst/>
          </a:prstGeom>
        </p:spPr>
        <p:txBody>
          <a:bodyPr wrap="none">
            <a:spAutoFit/>
          </a:bodyPr>
          <a:lstStyle/>
          <a:p>
            <a:pPr lvl="0" algn="r">
              <a:buClr>
                <a:srgbClr val="FAFAFA"/>
              </a:buClr>
              <a:buSzPts val="2000"/>
            </a:pPr>
            <a:r>
              <a:rPr lang="en-IN" sz="2000" dirty="0" smtClean="0">
                <a:solidFill>
                  <a:srgbClr val="FFFFFF"/>
                </a:solidFill>
                <a:latin typeface="Righteous"/>
                <a:sym typeface="Righteous"/>
              </a:rPr>
              <a:t>Confusion Matrix:</a:t>
            </a:r>
            <a:endParaRPr lang="en-IN" sz="2000" dirty="0">
              <a:solidFill>
                <a:srgbClr val="FFFFFF"/>
              </a:solidFill>
              <a:latin typeface="Righteous"/>
              <a:sym typeface="Righteous"/>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51"/>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sz="8000" dirty="0" smtClean="0"/>
              <a:t>Thank You !</a:t>
            </a:r>
            <a:endParaRPr sz="80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ata Science Company Profile by Slidesgo">
  <a:themeElements>
    <a:clrScheme name="Simple Light">
      <a:dk1>
        <a:srgbClr val="10092D"/>
      </a:dk1>
      <a:lt1>
        <a:srgbClr val="0084FF"/>
      </a:lt1>
      <a:dk2>
        <a:srgbClr val="00FFD5"/>
      </a:dk2>
      <a:lt2>
        <a:srgbClr val="FAFAFA"/>
      </a:lt2>
      <a:accent1>
        <a:srgbClr val="FAFAFA"/>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399</Words>
  <Application>Microsoft Office PowerPoint</Application>
  <PresentationFormat>On-screen Show (16:9)</PresentationFormat>
  <Paragraphs>43</Paragraphs>
  <Slides>6</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Spartan</vt:lpstr>
      <vt:lpstr>Wingdings</vt:lpstr>
      <vt:lpstr>Bahnschrift</vt:lpstr>
      <vt:lpstr>Righteous</vt:lpstr>
      <vt:lpstr>Times New Roman</vt:lpstr>
      <vt:lpstr>Bebas Neue</vt:lpstr>
      <vt:lpstr>Calibri</vt:lpstr>
      <vt:lpstr>Data Science Company Profile by Slidesgo</vt:lpstr>
      <vt:lpstr>Credit card fraud Detection Using Random Forest &amp; Logistic Regression</vt:lpstr>
      <vt:lpstr>Introduction</vt:lpstr>
      <vt:lpstr>PowerPoint Presentation</vt:lpstr>
      <vt:lpstr>Data set &amp; Methodology</vt:lpstr>
      <vt:lpstr>PowerPoint Presentation</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Detection Using Random Forest &amp; Logistic Regression</dc:title>
  <dc:creator>Prathamesh</dc:creator>
  <cp:lastModifiedBy>Prathamesh</cp:lastModifiedBy>
  <cp:revision>9</cp:revision>
  <dcterms:modified xsi:type="dcterms:W3CDTF">2024-08-19T20:06:34Z</dcterms:modified>
</cp:coreProperties>
</file>